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Nunito"/>
      <p:regular r:id="rId33"/>
      <p:bold r:id="rId34"/>
      <p:italic r:id="rId35"/>
      <p:boldItalic r:id="rId36"/>
    </p:embeddedFont>
    <p:embeddedFont>
      <p:font typeface="Maven Pro SemiBold"/>
      <p:regular r:id="rId37"/>
      <p:bold r:id="rId38"/>
    </p:embeddedFont>
    <p:embeddedFont>
      <p:font typeface="Maven Pro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avenPro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Nunito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Nunito-italic.fntdata"/><Relationship Id="rId12" Type="http://schemas.openxmlformats.org/officeDocument/2006/relationships/slide" Target="slides/slide7.xml"/><Relationship Id="rId34" Type="http://schemas.openxmlformats.org/officeDocument/2006/relationships/font" Target="fonts/Nunito-bold.fntdata"/><Relationship Id="rId15" Type="http://schemas.openxmlformats.org/officeDocument/2006/relationships/slide" Target="slides/slide10.xml"/><Relationship Id="rId37" Type="http://schemas.openxmlformats.org/officeDocument/2006/relationships/font" Target="fonts/MavenProSemiBold-regular.fntdata"/><Relationship Id="rId14" Type="http://schemas.openxmlformats.org/officeDocument/2006/relationships/slide" Target="slides/slide9.xml"/><Relationship Id="rId36" Type="http://schemas.openxmlformats.org/officeDocument/2006/relationships/font" Target="fonts/Nunito-boldItalic.fntdata"/><Relationship Id="rId17" Type="http://schemas.openxmlformats.org/officeDocument/2006/relationships/slide" Target="slides/slide12.xml"/><Relationship Id="rId39" Type="http://schemas.openxmlformats.org/officeDocument/2006/relationships/font" Target="fonts/MavenPro-regular.fntdata"/><Relationship Id="rId16" Type="http://schemas.openxmlformats.org/officeDocument/2006/relationships/slide" Target="slides/slide11.xml"/><Relationship Id="rId38" Type="http://schemas.openxmlformats.org/officeDocument/2006/relationships/font" Target="fonts/MavenProSemiBold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fa1f73e60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fa1f73e60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026a48c033_3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026a48c033_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009aec54ca_2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009aec54ca_2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026a48c033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026a48c033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0098aeb877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0098aeb877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026a48c033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026a48c033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026a48c03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026a48c03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fa1f73e60e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fa1f73e60e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fa1f73e60e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fa1f73e60e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fa1f73e60e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fa1f73e60e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0098aeb877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0098aeb877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26a48c033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026a48c033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fa1f73e60e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fa1f73e60e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fa1f73e60e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fa1f73e60e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fa1f73e60e_1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fa1f73e60e_1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fa1f73e60e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fa1f73e60e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026a48c033_7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026a48c033_7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026a48c033_7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026a48c033_7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0098aeb87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0098aeb87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0092bf24e3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0092bf24e3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026a48c033_4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026a48c033_4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026a48c033_4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026a48c033_4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098aeb87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0098aeb87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0098aeb87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0098aeb87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009aec54ca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009aec54ca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026a48c033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026a48c033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026a48c033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026a48c033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rive.google.com/file/d/1eOelDqkkt-601r8264g1ywdRZOpeV9wH/view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516750" y="335675"/>
            <a:ext cx="8110500" cy="118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040"/>
              <a:t>CP23 - SetDose - Optical recognition software for liquid medication dosing</a:t>
            </a:r>
            <a:endParaRPr sz="2040"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563425" y="1563625"/>
            <a:ext cx="42555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COMP3888_T15_06_Group4</a:t>
            </a:r>
            <a:endParaRPr b="1"/>
          </a:p>
        </p:txBody>
      </p:sp>
      <p:sp>
        <p:nvSpPr>
          <p:cNvPr id="279" name="Google Shape;279;p13"/>
          <p:cNvSpPr txBox="1"/>
          <p:nvPr>
            <p:ph idx="1" type="subTitle"/>
          </p:nvPr>
        </p:nvSpPr>
        <p:spPr>
          <a:xfrm>
            <a:off x="563425" y="2008725"/>
            <a:ext cx="4255500" cy="14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Xiaolin Zhao, 480406662, xzha3077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Zhiran Bai, 480446772, zbai6612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An Yan, 480158532, ayan0137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Zhiyang Zhang, 470482647, zzha6434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Hurui Yang, 480170936, hyan5496</a:t>
            </a:r>
            <a:endParaRPr/>
          </a:p>
        </p:txBody>
      </p:sp>
      <p:sp>
        <p:nvSpPr>
          <p:cNvPr id="280" name="Google Shape;280;p13"/>
          <p:cNvSpPr txBox="1"/>
          <p:nvPr>
            <p:ph idx="1" type="subTitle"/>
          </p:nvPr>
        </p:nvSpPr>
        <p:spPr>
          <a:xfrm>
            <a:off x="563425" y="3455325"/>
            <a:ext cx="6880200" cy="11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Client name</a:t>
            </a:r>
            <a:r>
              <a:rPr lang="en-GB"/>
              <a:t>: Rebekah Moles, Philip Boughton, </a:t>
            </a:r>
            <a:r>
              <a:rPr lang="en-GB"/>
              <a:t>Andrea Gonzalez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Tutor name</a:t>
            </a:r>
            <a:r>
              <a:rPr lang="en-GB"/>
              <a:t>: Regina Wang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2"/>
          <p:cNvSpPr txBox="1"/>
          <p:nvPr>
            <p:ph type="title"/>
          </p:nvPr>
        </p:nvSpPr>
        <p:spPr>
          <a:xfrm>
            <a:off x="1252350" y="782575"/>
            <a:ext cx="6639300" cy="171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Color</a:t>
            </a:r>
            <a:r>
              <a:rPr lang="en-GB" sz="4800"/>
              <a:t> Recognition</a:t>
            </a:r>
            <a:endParaRPr sz="4800"/>
          </a:p>
        </p:txBody>
      </p:sp>
      <p:sp>
        <p:nvSpPr>
          <p:cNvPr id="347" name="Google Shape;347;p22"/>
          <p:cNvSpPr txBox="1"/>
          <p:nvPr>
            <p:ph idx="1" type="body"/>
          </p:nvPr>
        </p:nvSpPr>
        <p:spPr>
          <a:xfrm>
            <a:off x="2186100" y="2571750"/>
            <a:ext cx="4771800" cy="20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158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3"/>
              <a:buChar char="●"/>
            </a:pPr>
            <a:r>
              <a:rPr b="1" lang="en-GB" sz="2402"/>
              <a:t>RGB to HSV </a:t>
            </a:r>
            <a:endParaRPr b="1" sz="2402"/>
          </a:p>
          <a:p>
            <a:pPr indent="0" lvl="0" marL="45720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2"/>
          </a:p>
          <a:p>
            <a:pPr indent="-381158" lvl="0" marL="45720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403"/>
              <a:buChar char="●"/>
            </a:pPr>
            <a:r>
              <a:rPr b="1" lang="en-GB" sz="2402"/>
              <a:t>RGB value of the pixel</a:t>
            </a:r>
            <a:endParaRPr b="1" sz="2117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3"/>
          <p:cNvSpPr txBox="1"/>
          <p:nvPr>
            <p:ph type="title"/>
          </p:nvPr>
        </p:nvSpPr>
        <p:spPr>
          <a:xfrm>
            <a:off x="320625" y="885400"/>
            <a:ext cx="4178700" cy="360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300"/>
              <a:t>Workflow(web)</a:t>
            </a:r>
            <a:endParaRPr sz="4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3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Maven Pro SemiBold"/>
              <a:buChar char="●"/>
            </a:pPr>
            <a:r>
              <a:rPr b="0" lang="en-GB" sz="2200">
                <a:latin typeface="Maven Pro SemiBold"/>
                <a:ea typeface="Maven Pro SemiBold"/>
                <a:cs typeface="Maven Pro SemiBold"/>
                <a:sym typeface="Maven Pro SemiBold"/>
              </a:rPr>
              <a:t>User system</a:t>
            </a:r>
            <a:endParaRPr b="0" sz="2200"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Maven Pro SemiBold"/>
              <a:buChar char="●"/>
            </a:pPr>
            <a:r>
              <a:rPr b="0" lang="en-GB" sz="2200">
                <a:latin typeface="Maven Pro SemiBold"/>
                <a:ea typeface="Maven Pro SemiBold"/>
                <a:cs typeface="Maven Pro SemiBold"/>
                <a:sym typeface="Maven Pro SemiBold"/>
              </a:rPr>
              <a:t>Recognition</a:t>
            </a:r>
            <a:endParaRPr b="0" sz="2200"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Maven Pro SemiBold"/>
              <a:buChar char="●"/>
            </a:pPr>
            <a:r>
              <a:rPr b="0" lang="en-GB" sz="2200">
                <a:latin typeface="Maven Pro SemiBold"/>
                <a:ea typeface="Maven Pro SemiBold"/>
                <a:cs typeface="Maven Pro SemiBold"/>
                <a:sym typeface="Maven Pro SemiBold"/>
              </a:rPr>
              <a:t>History review</a:t>
            </a:r>
            <a:endParaRPr b="0" sz="2200"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00"/>
          </a:p>
        </p:txBody>
      </p:sp>
      <p:pic>
        <p:nvPicPr>
          <p:cNvPr id="353" name="Google Shape;3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7975" y="103400"/>
            <a:ext cx="3979600" cy="493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4"/>
          <p:cNvSpPr txBox="1"/>
          <p:nvPr>
            <p:ph type="title"/>
          </p:nvPr>
        </p:nvSpPr>
        <p:spPr>
          <a:xfrm>
            <a:off x="-40200" y="1009000"/>
            <a:ext cx="5018100" cy="33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000"/>
              <a:t>W</a:t>
            </a:r>
            <a:r>
              <a:rPr lang="en-GB" sz="4000"/>
              <a:t>orkflow(Android)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300"/>
          </a:p>
          <a:p>
            <a:pPr indent="-412750" lvl="0" marL="457200" rtl="0" algn="ctr">
              <a:spcBef>
                <a:spcPts val="0"/>
              </a:spcBef>
              <a:spcAft>
                <a:spcPts val="0"/>
              </a:spcAft>
              <a:buSzPts val="2900"/>
              <a:buFont typeface="Maven Pro SemiBold"/>
              <a:buChar char="●"/>
            </a:pPr>
            <a:r>
              <a:rPr b="0" lang="en-GB" sz="2900">
                <a:latin typeface="Maven Pro SemiBold"/>
                <a:ea typeface="Maven Pro SemiBold"/>
                <a:cs typeface="Maven Pro SemiBold"/>
                <a:sym typeface="Maven Pro SemiBold"/>
              </a:rPr>
              <a:t>Offline version</a:t>
            </a:r>
            <a:endParaRPr b="0" sz="2900"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-412750" lvl="0" marL="457200" rtl="0" algn="ctr">
              <a:spcBef>
                <a:spcPts val="0"/>
              </a:spcBef>
              <a:spcAft>
                <a:spcPts val="0"/>
              </a:spcAft>
              <a:buSzPts val="2900"/>
              <a:buFont typeface="Maven Pro SemiBold"/>
              <a:buChar char="●"/>
            </a:pPr>
            <a:r>
              <a:rPr b="0" lang="en-GB" sz="2900">
                <a:latin typeface="Maven Pro SemiBold"/>
                <a:ea typeface="Maven Pro SemiBold"/>
                <a:cs typeface="Maven Pro SemiBold"/>
                <a:sym typeface="Maven Pro SemiBold"/>
              </a:rPr>
              <a:t>Simple &amp; easy</a:t>
            </a:r>
            <a:endParaRPr b="0" sz="2900"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/>
          </a:p>
        </p:txBody>
      </p:sp>
      <p:pic>
        <p:nvPicPr>
          <p:cNvPr id="359" name="Google Shape;3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7250" y="103750"/>
            <a:ext cx="4005950" cy="493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5"/>
          <p:cNvSpPr txBox="1"/>
          <p:nvPr>
            <p:ph type="ctrTitle"/>
          </p:nvPr>
        </p:nvSpPr>
        <p:spPr>
          <a:xfrm>
            <a:off x="3018600" y="158125"/>
            <a:ext cx="3106800" cy="78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Android app</a:t>
            </a:r>
            <a:endParaRPr/>
          </a:p>
        </p:txBody>
      </p:sp>
      <p:sp>
        <p:nvSpPr>
          <p:cNvPr id="365" name="Google Shape;365;p25"/>
          <p:cNvSpPr txBox="1"/>
          <p:nvPr>
            <p:ph idx="1" type="subTitle"/>
          </p:nvPr>
        </p:nvSpPr>
        <p:spPr>
          <a:xfrm>
            <a:off x="5145825" y="1953263"/>
            <a:ext cx="3417300" cy="19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Api 2</a:t>
            </a:r>
            <a:r>
              <a:rPr lang="en-GB" sz="2000"/>
              <a:t>6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Test device: Pixel 4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Java version:1.8</a:t>
            </a:r>
            <a:endParaRPr sz="2000"/>
          </a:p>
        </p:txBody>
      </p:sp>
      <p:pic>
        <p:nvPicPr>
          <p:cNvPr id="366" name="Google Shape;3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350" y="983800"/>
            <a:ext cx="1870565" cy="38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5600" y="962725"/>
            <a:ext cx="1797475" cy="391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6"/>
          <p:cNvSpPr txBox="1"/>
          <p:nvPr>
            <p:ph type="title"/>
          </p:nvPr>
        </p:nvSpPr>
        <p:spPr>
          <a:xfrm>
            <a:off x="408925" y="218100"/>
            <a:ext cx="8251500" cy="10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300"/>
              <a:t>Overall system </a:t>
            </a:r>
            <a:r>
              <a:rPr lang="en-GB" sz="4300"/>
              <a:t>architecture</a:t>
            </a:r>
            <a:endParaRPr sz="4300"/>
          </a:p>
        </p:txBody>
      </p:sp>
      <p:pic>
        <p:nvPicPr>
          <p:cNvPr id="373" name="Google Shape;3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576" y="1281300"/>
            <a:ext cx="7925850" cy="3580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7"/>
          <p:cNvSpPr txBox="1"/>
          <p:nvPr>
            <p:ph type="title"/>
          </p:nvPr>
        </p:nvSpPr>
        <p:spPr>
          <a:xfrm>
            <a:off x="532650" y="306475"/>
            <a:ext cx="80787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/>
              <a:t>Technical constraints </a:t>
            </a:r>
            <a:endParaRPr sz="10000"/>
          </a:p>
        </p:txBody>
      </p:sp>
      <p:sp>
        <p:nvSpPr>
          <p:cNvPr id="379" name="Google Shape;379;p27"/>
          <p:cNvSpPr txBox="1"/>
          <p:nvPr>
            <p:ph idx="1" type="body"/>
          </p:nvPr>
        </p:nvSpPr>
        <p:spPr>
          <a:xfrm>
            <a:off x="1388550" y="2313825"/>
            <a:ext cx="6366900" cy="18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7544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b="1" lang="en-GB" sz="2500">
                <a:latin typeface="Arial"/>
                <a:ea typeface="Arial"/>
                <a:cs typeface="Arial"/>
                <a:sym typeface="Arial"/>
              </a:rPr>
              <a:t>web front end page limitation</a:t>
            </a:r>
            <a:endParaRPr b="1" sz="25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Arial"/>
              <a:ea typeface="Arial"/>
              <a:cs typeface="Arial"/>
              <a:sym typeface="Arial"/>
            </a:endParaRPr>
          </a:p>
          <a:p>
            <a:pPr indent="-37544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b="1" lang="en-GB" sz="2500">
                <a:latin typeface="Arial"/>
                <a:ea typeface="Arial"/>
                <a:cs typeface="Arial"/>
                <a:sym typeface="Arial"/>
              </a:rPr>
              <a:t>Opencv sdk on Android app</a:t>
            </a:r>
            <a:endParaRPr b="1" sz="25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Arial"/>
              <a:ea typeface="Arial"/>
              <a:cs typeface="Arial"/>
              <a:sym typeface="Arial"/>
            </a:endParaRPr>
          </a:p>
          <a:p>
            <a:pPr indent="-37544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b="1" lang="en-GB" sz="2500">
                <a:latin typeface="Arial"/>
                <a:ea typeface="Arial"/>
                <a:cs typeface="Arial"/>
                <a:sym typeface="Arial"/>
              </a:rPr>
              <a:t>Cloud server deployment</a:t>
            </a:r>
            <a:endParaRPr b="1" sz="2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8"/>
          <p:cNvSpPr txBox="1"/>
          <p:nvPr>
            <p:ph type="ctrTitle"/>
          </p:nvPr>
        </p:nvSpPr>
        <p:spPr>
          <a:xfrm>
            <a:off x="729600" y="1243800"/>
            <a:ext cx="7684800" cy="33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0" lang="en-GB" sz="2000"/>
              <a:t>Test for machine learning model (</a:t>
            </a:r>
            <a:r>
              <a:rPr lang="en-GB" sz="1800"/>
              <a:t>The first sprint</a:t>
            </a:r>
            <a:r>
              <a:rPr b="0" lang="en-GB" sz="2000"/>
              <a:t>)</a:t>
            </a:r>
            <a:endParaRPr b="0"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0" lang="en-GB" sz="2000"/>
              <a:t>Unit test for web application (</a:t>
            </a:r>
            <a:r>
              <a:rPr lang="en-GB" sz="1800"/>
              <a:t>Oct 11th - Oct 31th</a:t>
            </a:r>
            <a:r>
              <a:rPr b="0" lang="en-GB" sz="2000"/>
              <a:t>)</a:t>
            </a:r>
            <a:endParaRPr b="0"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0" lang="en-GB" sz="2000"/>
              <a:t>Regression test for website (</a:t>
            </a:r>
            <a:r>
              <a:rPr lang="en-GB" sz="1800"/>
              <a:t>The whole process of project</a:t>
            </a:r>
            <a:r>
              <a:rPr b="0" lang="en-GB" sz="2000"/>
              <a:t>)</a:t>
            </a:r>
            <a:endParaRPr b="0"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0" lang="en-GB" sz="2000"/>
              <a:t>API test for website (</a:t>
            </a:r>
            <a:r>
              <a:rPr lang="en-GB" sz="1800"/>
              <a:t>Oct 11th - Oct 31th</a:t>
            </a:r>
            <a:r>
              <a:rPr b="0" lang="en-GB" sz="2000"/>
              <a:t>)</a:t>
            </a:r>
            <a:endParaRPr b="0"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0" lang="en-GB" sz="2000"/>
              <a:t>Integration test (</a:t>
            </a:r>
            <a:r>
              <a:rPr lang="en-GB" sz="1800"/>
              <a:t>Nov 1st - Nov 7th</a:t>
            </a:r>
            <a:r>
              <a:rPr b="0" lang="en-GB" sz="2000"/>
              <a:t>)</a:t>
            </a:r>
            <a:endParaRPr b="0"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0" lang="en-GB" sz="2000"/>
              <a:t>Usability and acceptance test (</a:t>
            </a:r>
            <a:r>
              <a:rPr lang="en-GB" sz="1800"/>
              <a:t>Nov 8th - Nov 14th</a:t>
            </a:r>
            <a:r>
              <a:rPr b="0" lang="en-GB" sz="2000"/>
              <a:t>)</a:t>
            </a:r>
            <a:endParaRPr b="0" sz="2000">
              <a:solidFill>
                <a:srgbClr val="2D3B4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28"/>
          <p:cNvSpPr txBox="1"/>
          <p:nvPr>
            <p:ph type="ctrTitle"/>
          </p:nvPr>
        </p:nvSpPr>
        <p:spPr>
          <a:xfrm>
            <a:off x="1108800" y="325800"/>
            <a:ext cx="6926400" cy="91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</a:t>
            </a:r>
            <a:r>
              <a:rPr lang="en-GB"/>
              <a:t>esting plans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9"/>
          <p:cNvSpPr txBox="1"/>
          <p:nvPr>
            <p:ph type="ctrTitle"/>
          </p:nvPr>
        </p:nvSpPr>
        <p:spPr>
          <a:xfrm>
            <a:off x="1346550" y="197450"/>
            <a:ext cx="6450900" cy="91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</a:t>
            </a:r>
            <a:r>
              <a:rPr lang="en-GB"/>
              <a:t>ystem testing - Unit test</a:t>
            </a:r>
            <a:endParaRPr/>
          </a:p>
        </p:txBody>
      </p:sp>
      <p:sp>
        <p:nvSpPr>
          <p:cNvPr id="391" name="Google Shape;391;p29"/>
          <p:cNvSpPr txBox="1"/>
          <p:nvPr>
            <p:ph idx="1" type="subTitle"/>
          </p:nvPr>
        </p:nvSpPr>
        <p:spPr>
          <a:xfrm>
            <a:off x="316500" y="1115450"/>
            <a:ext cx="4792200" cy="3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Use </a:t>
            </a:r>
            <a:r>
              <a:rPr b="1" lang="en-GB" sz="2000"/>
              <a:t>Unittest </a:t>
            </a:r>
            <a:r>
              <a:rPr lang="en-GB" sz="2000"/>
              <a:t>in python as automated testing tool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Use relative b</a:t>
            </a:r>
            <a:r>
              <a:rPr lang="en-GB" sz="2000"/>
              <a:t>oundary analysis as </a:t>
            </a:r>
            <a:r>
              <a:rPr lang="en-GB" sz="2000"/>
              <a:t>testing techniques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Mainly test functions like register, login and update profile.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Test coverage: 87.5%</a:t>
            </a:r>
            <a:endParaRPr sz="2000"/>
          </a:p>
        </p:txBody>
      </p:sp>
      <p:pic>
        <p:nvPicPr>
          <p:cNvPr id="392" name="Google Shape;3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700" y="2771875"/>
            <a:ext cx="3495575" cy="1933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1700" y="967350"/>
            <a:ext cx="3495575" cy="15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0"/>
          <p:cNvSpPr txBox="1"/>
          <p:nvPr/>
        </p:nvSpPr>
        <p:spPr>
          <a:xfrm>
            <a:off x="1506600" y="1605875"/>
            <a:ext cx="61308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●"/>
            </a:pPr>
            <a:r>
              <a:rPr lang="en-GB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We use selenium to automatically test our overall project with all the components combined together.</a:t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●"/>
            </a:pPr>
            <a:r>
              <a:rPr lang="en-GB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This test is required to run </a:t>
            </a:r>
            <a:r>
              <a:rPr lang="en-GB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regressively</a:t>
            </a:r>
            <a:r>
              <a:rPr lang="en-GB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every time when a new change is made to ensure the change is not making new errors and previous functions is still working well.</a:t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9" name="Google Shape;399;p30"/>
          <p:cNvSpPr txBox="1"/>
          <p:nvPr>
            <p:ph type="ctrTitle"/>
          </p:nvPr>
        </p:nvSpPr>
        <p:spPr>
          <a:xfrm>
            <a:off x="1108800" y="493625"/>
            <a:ext cx="6926400" cy="91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System testing - </a:t>
            </a:r>
            <a:r>
              <a:rPr lang="en-GB"/>
              <a:t>Regression test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31" title="test_sample (1)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8075" y="1847272"/>
            <a:ext cx="3759700" cy="2819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1"/>
          <p:cNvSpPr txBox="1"/>
          <p:nvPr>
            <p:ph type="ctrTitle"/>
          </p:nvPr>
        </p:nvSpPr>
        <p:spPr>
          <a:xfrm>
            <a:off x="1108800" y="493625"/>
            <a:ext cx="6926400" cy="91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System testing - Regression test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"/>
          <p:cNvSpPr txBox="1"/>
          <p:nvPr>
            <p:ph type="ctrTitle"/>
          </p:nvPr>
        </p:nvSpPr>
        <p:spPr>
          <a:xfrm>
            <a:off x="845950" y="532450"/>
            <a:ext cx="7168500" cy="57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brief summary</a:t>
            </a:r>
            <a:endParaRPr/>
          </a:p>
        </p:txBody>
      </p:sp>
      <p:sp>
        <p:nvSpPr>
          <p:cNvPr id="286" name="Google Shape;286;p14"/>
          <p:cNvSpPr txBox="1"/>
          <p:nvPr/>
        </p:nvSpPr>
        <p:spPr>
          <a:xfrm>
            <a:off x="1006650" y="1103650"/>
            <a:ext cx="71307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"/>
              <a:buAutoNum type="arabicPeriod"/>
            </a:pPr>
            <a:r>
              <a:rPr lang="en-GB" sz="1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Introduction 				----Alex</a:t>
            </a:r>
            <a:endParaRPr sz="17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"/>
              <a:buAutoNum type="arabicPeriod"/>
            </a:pPr>
            <a:r>
              <a:rPr lang="en-GB" sz="1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Timeline					----Alex</a:t>
            </a:r>
            <a:endParaRPr sz="17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"/>
              <a:buAutoNum type="arabicPeriod"/>
            </a:pPr>
            <a:r>
              <a:rPr lang="en-GB" sz="1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Stakeholder				----Ice</a:t>
            </a:r>
            <a:endParaRPr sz="17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"/>
              <a:buAutoNum type="arabicPeriod"/>
            </a:pPr>
            <a:r>
              <a:rPr lang="en-GB" sz="1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User stories				----</a:t>
            </a:r>
            <a:r>
              <a:rPr lang="en-GB" sz="1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Robert</a:t>
            </a:r>
            <a:endParaRPr sz="17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"/>
              <a:buAutoNum type="arabicPeriod"/>
            </a:pPr>
            <a:r>
              <a:rPr lang="en-GB" sz="1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System design 			----Warren</a:t>
            </a:r>
            <a:endParaRPr sz="17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"/>
              <a:buAutoNum type="arabicPeriod"/>
            </a:pPr>
            <a:r>
              <a:rPr lang="en-GB" sz="1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Testing    				----</a:t>
            </a:r>
            <a:r>
              <a:rPr lang="en-GB" sz="1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An</a:t>
            </a:r>
            <a:endParaRPr sz="17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"/>
              <a:buAutoNum type="arabicPeriod"/>
            </a:pPr>
            <a:r>
              <a:rPr lang="en-GB" sz="1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Demonstration video		----Robert, An and Warren</a:t>
            </a:r>
            <a:endParaRPr sz="17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"/>
              <a:buAutoNum type="arabicPeriod"/>
            </a:pPr>
            <a:r>
              <a:rPr lang="en-GB" sz="1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Roles and </a:t>
            </a:r>
            <a:r>
              <a:rPr lang="en-GB" sz="1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Group process   	----Ice</a:t>
            </a:r>
            <a:endParaRPr sz="17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2"/>
          <p:cNvSpPr txBox="1"/>
          <p:nvPr>
            <p:ph type="ctrTitle"/>
          </p:nvPr>
        </p:nvSpPr>
        <p:spPr>
          <a:xfrm>
            <a:off x="2150550" y="91100"/>
            <a:ext cx="4842900" cy="11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API testing</a:t>
            </a:r>
            <a:endParaRPr/>
          </a:p>
        </p:txBody>
      </p:sp>
      <p:pic>
        <p:nvPicPr>
          <p:cNvPr id="411" name="Google Shape;4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0150" y="1204300"/>
            <a:ext cx="4282050" cy="167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0150" y="3265525"/>
            <a:ext cx="4282051" cy="1034963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2"/>
          <p:cNvSpPr txBox="1"/>
          <p:nvPr/>
        </p:nvSpPr>
        <p:spPr>
          <a:xfrm>
            <a:off x="289800" y="1204300"/>
            <a:ext cx="4282200" cy="3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●"/>
            </a:pPr>
            <a:r>
              <a:rPr lang="en-GB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Built with </a:t>
            </a:r>
            <a:r>
              <a:rPr lang="en-GB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requests</a:t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●"/>
            </a:pPr>
            <a:r>
              <a:rPr lang="en-GB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All 7 interfaces:</a:t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○"/>
            </a:pPr>
            <a:r>
              <a:rPr lang="en-GB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Such as register, login, history…...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●"/>
            </a:pPr>
            <a:r>
              <a:rPr lang="en-GB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Stress testing:</a:t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○"/>
            </a:pPr>
            <a:r>
              <a:rPr lang="en-GB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Multi-user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○"/>
            </a:pPr>
            <a:r>
              <a:rPr lang="en-GB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Multi-request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●"/>
            </a:pPr>
            <a:r>
              <a:rPr lang="en-GB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Test coverage: Nearly </a:t>
            </a:r>
            <a:r>
              <a:rPr lang="en-GB" sz="1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100%</a:t>
            </a:r>
            <a:endParaRPr sz="17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3"/>
          <p:cNvSpPr txBox="1"/>
          <p:nvPr>
            <p:ph type="ctrTitle"/>
          </p:nvPr>
        </p:nvSpPr>
        <p:spPr>
          <a:xfrm>
            <a:off x="1972950" y="301475"/>
            <a:ext cx="5198100" cy="76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User acceptance testing</a:t>
            </a:r>
            <a:endParaRPr sz="3200"/>
          </a:p>
        </p:txBody>
      </p:sp>
      <p:sp>
        <p:nvSpPr>
          <p:cNvPr id="419" name="Google Shape;419;p33"/>
          <p:cNvSpPr txBox="1"/>
          <p:nvPr/>
        </p:nvSpPr>
        <p:spPr>
          <a:xfrm>
            <a:off x="890025" y="1064075"/>
            <a:ext cx="76779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AutoNum type="arabicPeriod"/>
            </a:pPr>
            <a:r>
              <a:rPr lang="en-GB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Act as users or invite people outside of the team as users</a:t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AutoNum type="arabicPeriod"/>
            </a:pPr>
            <a:r>
              <a:rPr lang="en-GB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Consider 3 situations: Normal, </a:t>
            </a:r>
            <a:r>
              <a:rPr lang="en-GB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Boundary and Abnormal</a:t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AutoNum type="arabicPeriod"/>
            </a:pPr>
            <a:r>
              <a:rPr lang="en-GB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Some examples of acceptance test:</a:t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</a:pPr>
            <a:r>
              <a:rPr lang="en-GB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whether the user can get correct medicine volume with 5% error rate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</a:pPr>
            <a:r>
              <a:rPr lang="en-GB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whether software return result within at most 2 seconds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</a:pPr>
            <a:r>
              <a:rPr lang="en-GB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whether </a:t>
            </a:r>
            <a:r>
              <a:rPr lang="en-GB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software is easy for users to use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○"/>
            </a:pPr>
            <a:r>
              <a:rPr b="1" lang="en-GB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Normal</a:t>
            </a:r>
            <a:r>
              <a:rPr lang="en-GB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: Invite people with general Internet experience, like other classmates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○"/>
            </a:pPr>
            <a:r>
              <a:rPr b="1" lang="en-GB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Boundary</a:t>
            </a:r>
            <a:r>
              <a:rPr lang="en-GB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: Invite people with a little Internet experience, like our parents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○"/>
            </a:pPr>
            <a:r>
              <a:rPr b="1" lang="en-GB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Abnormal</a:t>
            </a:r>
            <a:r>
              <a:rPr lang="en-GB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: Invite people with no Internet experience, like the elder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4"/>
          <p:cNvSpPr txBox="1"/>
          <p:nvPr>
            <p:ph type="title"/>
          </p:nvPr>
        </p:nvSpPr>
        <p:spPr>
          <a:xfrm>
            <a:off x="0" y="0"/>
            <a:ext cx="9073200" cy="13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000"/>
              <a:t>P</a:t>
            </a:r>
            <a:r>
              <a:rPr lang="en-GB" sz="4000"/>
              <a:t>roject discipline knowledge</a:t>
            </a:r>
            <a:endParaRPr sz="4000"/>
          </a:p>
        </p:txBody>
      </p:sp>
      <p:sp>
        <p:nvSpPr>
          <p:cNvPr id="425" name="Google Shape;425;p34"/>
          <p:cNvSpPr txBox="1"/>
          <p:nvPr>
            <p:ph idx="1" type="body"/>
          </p:nvPr>
        </p:nvSpPr>
        <p:spPr>
          <a:xfrm>
            <a:off x="1072350" y="1864900"/>
            <a:ext cx="6928500" cy="26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GB" sz="2000"/>
              <a:t>Python, Java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GB" sz="2000"/>
              <a:t>Computer vision</a:t>
            </a:r>
            <a:r>
              <a:rPr lang="en-GB" sz="2000"/>
              <a:t> -- opencv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GB" sz="2000"/>
              <a:t>Machine learning packages</a:t>
            </a:r>
            <a:r>
              <a:rPr lang="en-GB" sz="2000"/>
              <a:t> -- tensorflow, pytorch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GB" sz="2000"/>
              <a:t>Python Web framework</a:t>
            </a:r>
            <a:r>
              <a:rPr lang="en-GB" sz="2000"/>
              <a:t> -- Flask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GB" sz="2000"/>
              <a:t>Database management system</a:t>
            </a:r>
            <a:r>
              <a:rPr lang="en-GB" sz="2000"/>
              <a:t> -- SQLite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GB" sz="2000"/>
              <a:t>Testing</a:t>
            </a:r>
            <a:r>
              <a:rPr lang="en-GB" sz="2000"/>
              <a:t> -- requests,unittest, selenium.....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GB" sz="2000"/>
              <a:t>Android framework</a:t>
            </a:r>
            <a:r>
              <a:rPr lang="en-GB" sz="2000"/>
              <a:t> -- </a:t>
            </a:r>
            <a:r>
              <a:rPr lang="en-GB" sz="2000"/>
              <a:t>java, google.android </a:t>
            </a:r>
            <a:endParaRPr sz="2000"/>
          </a:p>
        </p:txBody>
      </p:sp>
      <p:sp>
        <p:nvSpPr>
          <p:cNvPr id="426" name="Google Shape;426;p34"/>
          <p:cNvSpPr txBox="1"/>
          <p:nvPr/>
        </p:nvSpPr>
        <p:spPr>
          <a:xfrm>
            <a:off x="2662200" y="1264800"/>
            <a:ext cx="381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Computer Science and advanced computing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5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6500"/>
              <a:t>Demonstration</a:t>
            </a:r>
            <a:endParaRPr sz="6500"/>
          </a:p>
        </p:txBody>
      </p:sp>
      <p:sp>
        <p:nvSpPr>
          <p:cNvPr id="432" name="Google Shape;432;p35"/>
          <p:cNvSpPr txBox="1"/>
          <p:nvPr>
            <p:ph idx="1" type="body"/>
          </p:nvPr>
        </p:nvSpPr>
        <p:spPr>
          <a:xfrm>
            <a:off x="2815425" y="2636025"/>
            <a:ext cx="3513300" cy="13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GB" sz="2000"/>
              <a:t>Web application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GB" sz="2000"/>
              <a:t>Simple Android app</a:t>
            </a:r>
            <a:endParaRPr b="1" sz="2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6"/>
          <p:cNvSpPr txBox="1"/>
          <p:nvPr>
            <p:ph type="title"/>
          </p:nvPr>
        </p:nvSpPr>
        <p:spPr>
          <a:xfrm>
            <a:off x="4717775" y="872475"/>
            <a:ext cx="3893400" cy="57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100"/>
              <a:t>Collaboration and teamwork</a:t>
            </a:r>
            <a:endParaRPr sz="2100"/>
          </a:p>
        </p:txBody>
      </p:sp>
      <p:pic>
        <p:nvPicPr>
          <p:cNvPr id="438" name="Google Shape;43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425" y="830026"/>
            <a:ext cx="4276575" cy="3253544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36"/>
          <p:cNvSpPr txBox="1"/>
          <p:nvPr/>
        </p:nvSpPr>
        <p:spPr>
          <a:xfrm>
            <a:off x="4686925" y="1610188"/>
            <a:ext cx="4323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</a:pPr>
            <a:r>
              <a:rPr lang="en-GB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parallel programming on Zoom meeting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</a:pPr>
            <a:r>
              <a:rPr lang="en-GB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code review by using Bitbucket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</a:pPr>
            <a:r>
              <a:rPr lang="en-GB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one or two group meeting each week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</a:pPr>
            <a:r>
              <a:rPr lang="en-GB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progress sharing on Slack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7"/>
          <p:cNvSpPr txBox="1"/>
          <p:nvPr/>
        </p:nvSpPr>
        <p:spPr>
          <a:xfrm>
            <a:off x="700125" y="413450"/>
            <a:ext cx="319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“Issues” tracking</a:t>
            </a:r>
            <a:endParaRPr b="1"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5" name="Google Shape;445;p37"/>
          <p:cNvSpPr txBox="1"/>
          <p:nvPr/>
        </p:nvSpPr>
        <p:spPr>
          <a:xfrm>
            <a:off x="4678125" y="502325"/>
            <a:ext cx="428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Use of tool</a:t>
            </a:r>
            <a:endParaRPr b="1"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46" name="Google Shape;44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175" y="1117925"/>
            <a:ext cx="4472950" cy="323405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7"/>
          <p:cNvSpPr txBox="1"/>
          <p:nvPr/>
        </p:nvSpPr>
        <p:spPr>
          <a:xfrm>
            <a:off x="5058825" y="1277275"/>
            <a:ext cx="35259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●"/>
            </a:pPr>
            <a:r>
              <a:rPr lang="en-GB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Bitbucket(code view)</a:t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●"/>
            </a:pPr>
            <a:r>
              <a:rPr lang="en-GB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Slack(communication)</a:t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●"/>
            </a:pPr>
            <a:r>
              <a:rPr lang="en-GB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Zoom(meeting)</a:t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●"/>
            </a:pPr>
            <a:r>
              <a:rPr lang="en-GB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Jira Issue(progress check)</a:t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8"/>
          <p:cNvSpPr txBox="1"/>
          <p:nvPr/>
        </p:nvSpPr>
        <p:spPr>
          <a:xfrm>
            <a:off x="4112100" y="406600"/>
            <a:ext cx="4734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Reflection on key improvements</a:t>
            </a:r>
            <a:endParaRPr b="1"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3" name="Google Shape;453;p38"/>
          <p:cNvSpPr txBox="1"/>
          <p:nvPr/>
        </p:nvSpPr>
        <p:spPr>
          <a:xfrm>
            <a:off x="3975900" y="1483125"/>
            <a:ext cx="4870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lang="en-GB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Higher work efficiency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lang="en-GB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More frequent teammate communication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lang="en-GB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More reasonable work arrangement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4" name="Google Shape;454;p38"/>
          <p:cNvSpPr txBox="1"/>
          <p:nvPr/>
        </p:nvSpPr>
        <p:spPr>
          <a:xfrm>
            <a:off x="516125" y="406600"/>
            <a:ext cx="256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Team Role</a:t>
            </a:r>
            <a:endParaRPr b="1"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5" name="Google Shape;455;p38"/>
          <p:cNvSpPr txBox="1"/>
          <p:nvPr/>
        </p:nvSpPr>
        <p:spPr>
          <a:xfrm>
            <a:off x="256950" y="1321625"/>
            <a:ext cx="33339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</a:pPr>
            <a:r>
              <a:rPr b="1" lang="en-GB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Xiaolin</a:t>
            </a:r>
            <a:r>
              <a:rPr lang="en-GB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: Manager and Tracker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</a:pPr>
            <a:r>
              <a:rPr b="1" lang="en-GB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An Yan</a:t>
            </a:r>
            <a:r>
              <a:rPr lang="en-GB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: Customer 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</a:pPr>
            <a:r>
              <a:rPr b="1" lang="en-GB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Hurui Yang</a:t>
            </a:r>
            <a:r>
              <a:rPr lang="en-GB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: Headprogramer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</a:pPr>
            <a:r>
              <a:rPr b="1" lang="en-GB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Zhiran Bai</a:t>
            </a:r>
            <a:r>
              <a:rPr lang="en-GB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: Doomsayer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</a:pPr>
            <a:r>
              <a:rPr b="1" lang="en-GB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Zhiyang Zhang</a:t>
            </a:r>
            <a:r>
              <a:rPr lang="en-GB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:Tester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9"/>
          <p:cNvSpPr txBox="1"/>
          <p:nvPr>
            <p:ph type="ctrTitle"/>
          </p:nvPr>
        </p:nvSpPr>
        <p:spPr>
          <a:xfrm>
            <a:off x="1160700" y="688375"/>
            <a:ext cx="6822600" cy="193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/>
              <a:t>Thanks for </a:t>
            </a:r>
            <a:r>
              <a:rPr lang="en-GB" sz="5000"/>
              <a:t>listening!</a:t>
            </a:r>
            <a:endParaRPr sz="5000"/>
          </a:p>
        </p:txBody>
      </p:sp>
      <p:sp>
        <p:nvSpPr>
          <p:cNvPr id="461" name="Google Shape;461;p39"/>
          <p:cNvSpPr txBox="1"/>
          <p:nvPr/>
        </p:nvSpPr>
        <p:spPr>
          <a:xfrm>
            <a:off x="2913450" y="2517475"/>
            <a:ext cx="3317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Q &amp; A time</a:t>
            </a:r>
            <a:endParaRPr sz="4800">
              <a:solidFill>
                <a:schemeClr val="lt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"/>
          <p:cNvSpPr txBox="1"/>
          <p:nvPr>
            <p:ph type="title"/>
          </p:nvPr>
        </p:nvSpPr>
        <p:spPr>
          <a:xfrm>
            <a:off x="1388550" y="179875"/>
            <a:ext cx="6366900" cy="89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2400">
                <a:latin typeface="Arial"/>
                <a:ea typeface="Arial"/>
                <a:cs typeface="Arial"/>
                <a:sym typeface="Arial"/>
              </a:rPr>
              <a:t>Deep Learning and Computer Vision In Healthcare</a:t>
            </a:r>
            <a:endParaRPr sz="4800"/>
          </a:p>
        </p:txBody>
      </p:sp>
      <p:sp>
        <p:nvSpPr>
          <p:cNvPr id="292" name="Google Shape;292;p15"/>
          <p:cNvSpPr txBox="1"/>
          <p:nvPr>
            <p:ph idx="1" type="body"/>
          </p:nvPr>
        </p:nvSpPr>
        <p:spPr>
          <a:xfrm>
            <a:off x="5736300" y="1482150"/>
            <a:ext cx="3183900" cy="23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-GB" sz="975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Top 10 applications</a:t>
            </a:r>
            <a:endParaRPr b="1" sz="975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0512" lvl="0" marL="4572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75"/>
              <a:buFont typeface="Arial"/>
              <a:buChar char="●"/>
            </a:pPr>
            <a:r>
              <a:rPr lang="en-GB" sz="975">
                <a:latin typeface="Arial"/>
                <a:ea typeface="Arial"/>
                <a:cs typeface="Arial"/>
                <a:sym typeface="Arial"/>
              </a:rPr>
              <a:t>Tumor Detection. (Especially Brain tumors)</a:t>
            </a:r>
            <a:endParaRPr sz="975">
              <a:latin typeface="Arial"/>
              <a:ea typeface="Arial"/>
              <a:cs typeface="Arial"/>
              <a:sym typeface="Arial"/>
            </a:endParaRPr>
          </a:p>
          <a:p>
            <a:pPr indent="-290512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75"/>
              <a:buFont typeface="Arial"/>
              <a:buChar char="●"/>
            </a:pPr>
            <a:r>
              <a:rPr lang="en-GB" sz="975">
                <a:latin typeface="Arial"/>
                <a:ea typeface="Arial"/>
                <a:cs typeface="Arial"/>
                <a:sym typeface="Arial"/>
              </a:rPr>
              <a:t>Medical Imaging.</a:t>
            </a:r>
            <a:endParaRPr sz="975">
              <a:latin typeface="Arial"/>
              <a:ea typeface="Arial"/>
              <a:cs typeface="Arial"/>
              <a:sym typeface="Arial"/>
            </a:endParaRPr>
          </a:p>
          <a:p>
            <a:pPr indent="-290512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75"/>
              <a:buFont typeface="Arial"/>
              <a:buChar char="●"/>
            </a:pPr>
            <a:r>
              <a:rPr lang="en-GB" sz="975">
                <a:latin typeface="Arial"/>
                <a:ea typeface="Arial"/>
                <a:cs typeface="Arial"/>
                <a:sym typeface="Arial"/>
              </a:rPr>
              <a:t>Cancer Detection.</a:t>
            </a:r>
            <a:endParaRPr sz="975">
              <a:latin typeface="Arial"/>
              <a:ea typeface="Arial"/>
              <a:cs typeface="Arial"/>
              <a:sym typeface="Arial"/>
            </a:endParaRPr>
          </a:p>
          <a:p>
            <a:pPr indent="-290512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75"/>
              <a:buFont typeface="Arial"/>
              <a:buChar char="●"/>
            </a:pPr>
            <a:r>
              <a:rPr lang="en-GB" sz="975">
                <a:latin typeface="Arial"/>
                <a:ea typeface="Arial"/>
                <a:cs typeface="Arial"/>
                <a:sym typeface="Arial"/>
              </a:rPr>
              <a:t>Medical Training.</a:t>
            </a:r>
            <a:endParaRPr sz="975">
              <a:latin typeface="Arial"/>
              <a:ea typeface="Arial"/>
              <a:cs typeface="Arial"/>
              <a:sym typeface="Arial"/>
            </a:endParaRPr>
          </a:p>
          <a:p>
            <a:pPr indent="-290512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75"/>
              <a:buFont typeface="Arial"/>
              <a:buChar char="●"/>
            </a:pPr>
            <a:r>
              <a:rPr lang="en-GB" sz="975">
                <a:latin typeface="Arial"/>
                <a:ea typeface="Arial"/>
                <a:cs typeface="Arial"/>
                <a:sym typeface="Arial"/>
              </a:rPr>
              <a:t>Combating Covid-19.</a:t>
            </a:r>
            <a:endParaRPr sz="975">
              <a:latin typeface="Arial"/>
              <a:ea typeface="Arial"/>
              <a:cs typeface="Arial"/>
              <a:sym typeface="Arial"/>
            </a:endParaRPr>
          </a:p>
          <a:p>
            <a:pPr indent="-290512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75"/>
              <a:buFont typeface="Arial"/>
              <a:buChar char="●"/>
            </a:pPr>
            <a:r>
              <a:rPr lang="en-GB" sz="975">
                <a:latin typeface="Arial"/>
                <a:ea typeface="Arial"/>
                <a:cs typeface="Arial"/>
                <a:sym typeface="Arial"/>
              </a:rPr>
              <a:t>Health Monitoring.</a:t>
            </a:r>
            <a:endParaRPr sz="975">
              <a:latin typeface="Arial"/>
              <a:ea typeface="Arial"/>
              <a:cs typeface="Arial"/>
              <a:sym typeface="Arial"/>
            </a:endParaRPr>
          </a:p>
          <a:p>
            <a:pPr indent="-290512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75"/>
              <a:buFont typeface="Arial"/>
              <a:buChar char="●"/>
            </a:pPr>
            <a:r>
              <a:rPr lang="en-GB" sz="975">
                <a:latin typeface="Arial"/>
                <a:ea typeface="Arial"/>
                <a:cs typeface="Arial"/>
                <a:sym typeface="Arial"/>
              </a:rPr>
              <a:t>Machine-assisted Diagnosis.</a:t>
            </a:r>
            <a:endParaRPr sz="975">
              <a:latin typeface="Arial"/>
              <a:ea typeface="Arial"/>
              <a:cs typeface="Arial"/>
              <a:sym typeface="Arial"/>
            </a:endParaRPr>
          </a:p>
          <a:p>
            <a:pPr indent="-290512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75"/>
              <a:buFont typeface="Arial"/>
              <a:buChar char="●"/>
            </a:pPr>
            <a:r>
              <a:rPr lang="en-GB" sz="975">
                <a:latin typeface="Arial"/>
                <a:ea typeface="Arial"/>
                <a:cs typeface="Arial"/>
                <a:sym typeface="Arial"/>
              </a:rPr>
              <a:t>Timely Detection Of Disease.</a:t>
            </a:r>
            <a:endParaRPr sz="975">
              <a:latin typeface="Arial"/>
              <a:ea typeface="Arial"/>
              <a:cs typeface="Arial"/>
              <a:sym typeface="Arial"/>
            </a:endParaRPr>
          </a:p>
          <a:p>
            <a:pPr indent="-290512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75"/>
              <a:buFont typeface="Arial"/>
              <a:buChar char="●"/>
            </a:pPr>
            <a:r>
              <a:rPr lang="en-GB" sz="975">
                <a:latin typeface="Arial"/>
                <a:ea typeface="Arial"/>
                <a:cs typeface="Arial"/>
                <a:sym typeface="Arial"/>
              </a:rPr>
              <a:t>Remote patient monitoring</a:t>
            </a:r>
            <a:endParaRPr sz="975">
              <a:latin typeface="Arial"/>
              <a:ea typeface="Arial"/>
              <a:cs typeface="Arial"/>
              <a:sym typeface="Arial"/>
            </a:endParaRPr>
          </a:p>
          <a:p>
            <a:pPr indent="-290512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75"/>
              <a:buFont typeface="Arial"/>
              <a:buChar char="●"/>
            </a:pPr>
            <a:r>
              <a:rPr lang="en-GB" sz="975">
                <a:latin typeface="Arial"/>
                <a:ea typeface="Arial"/>
                <a:cs typeface="Arial"/>
                <a:sym typeface="Arial"/>
              </a:rPr>
              <a:t>Lean management</a:t>
            </a:r>
            <a:endParaRPr sz="1075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SzPts val="275"/>
              <a:buNone/>
            </a:pPr>
            <a:r>
              <a:t/>
            </a:r>
            <a:endParaRPr sz="1075"/>
          </a:p>
        </p:txBody>
      </p:sp>
      <p:sp>
        <p:nvSpPr>
          <p:cNvPr id="293" name="Google Shape;293;p15"/>
          <p:cNvSpPr txBox="1"/>
          <p:nvPr/>
        </p:nvSpPr>
        <p:spPr>
          <a:xfrm>
            <a:off x="400800" y="1136550"/>
            <a:ext cx="53355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00FFFF"/>
                </a:solidFill>
                <a:latin typeface="Nunito"/>
                <a:ea typeface="Nunito"/>
                <a:cs typeface="Nunito"/>
                <a:sym typeface="Nunito"/>
              </a:rPr>
              <a:t>Introduction</a:t>
            </a:r>
            <a:endParaRPr b="1" sz="1600">
              <a:solidFill>
                <a:srgbClr val="00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</a:pPr>
            <a:r>
              <a:rPr lang="en-GB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Deep learning benefits computer vision in making computers to understand visual data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</a:pPr>
            <a:r>
              <a:rPr lang="en-GB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By being fed of raw data, computer could develop its own image recognition with high accuracy with deep learning.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</a:pPr>
            <a:r>
              <a:rPr lang="en-GB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Several studies have demonstrated promising results in complex medical diagnostics tasks spanning dermatology, radiology, or pathology.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</a:pPr>
            <a:r>
              <a:rPr lang="en-GB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The convolutional neural networks (CNN) have achieved human-level performance in objects classification tasks.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/>
          <p:nvPr>
            <p:ph type="title"/>
          </p:nvPr>
        </p:nvSpPr>
        <p:spPr>
          <a:xfrm>
            <a:off x="1388550" y="53625"/>
            <a:ext cx="6366900" cy="112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Project management</a:t>
            </a:r>
            <a:endParaRPr sz="4000"/>
          </a:p>
        </p:txBody>
      </p:sp>
      <p:pic>
        <p:nvPicPr>
          <p:cNvPr id="299" name="Google Shape;2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75" y="972775"/>
            <a:ext cx="8983849" cy="389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"/>
          <p:cNvSpPr txBox="1"/>
          <p:nvPr/>
        </p:nvSpPr>
        <p:spPr>
          <a:xfrm>
            <a:off x="2253750" y="607200"/>
            <a:ext cx="4636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Stakeholders</a:t>
            </a:r>
            <a:endParaRPr b="1" sz="4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5" name="Google Shape;305;p17"/>
          <p:cNvSpPr txBox="1"/>
          <p:nvPr/>
        </p:nvSpPr>
        <p:spPr>
          <a:xfrm>
            <a:off x="618701" y="1661400"/>
            <a:ext cx="218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"/>
              <a:buChar char="●"/>
            </a:pPr>
            <a:r>
              <a:rPr b="1" lang="en-GB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Family</a:t>
            </a:r>
            <a:endParaRPr b="1" sz="1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6" name="Google Shape;3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9675" y="2542975"/>
            <a:ext cx="2593351" cy="18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563" y="2542975"/>
            <a:ext cx="3055068" cy="18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0638" y="2553150"/>
            <a:ext cx="2769000" cy="1838839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7"/>
          <p:cNvSpPr txBox="1"/>
          <p:nvPr/>
        </p:nvSpPr>
        <p:spPr>
          <a:xfrm>
            <a:off x="3232650" y="1661400"/>
            <a:ext cx="267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"/>
              <a:buChar char="●"/>
            </a:pPr>
            <a:r>
              <a:rPr b="1" lang="en-GB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Medical stuff</a:t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0" name="Google Shape;310;p17"/>
          <p:cNvSpPr txBox="1"/>
          <p:nvPr/>
        </p:nvSpPr>
        <p:spPr>
          <a:xfrm>
            <a:off x="6072325" y="1453650"/>
            <a:ext cx="28707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unito"/>
              <a:buChar char="●"/>
            </a:pPr>
            <a:r>
              <a:rPr b="1" lang="en-GB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Pharmaceutical enterprises</a:t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8"/>
          <p:cNvSpPr txBox="1"/>
          <p:nvPr>
            <p:ph type="ctrTitle"/>
          </p:nvPr>
        </p:nvSpPr>
        <p:spPr>
          <a:xfrm>
            <a:off x="608650" y="675100"/>
            <a:ext cx="4745700" cy="8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000"/>
              <a:t>Functional feature</a:t>
            </a:r>
            <a:endParaRPr sz="2000"/>
          </a:p>
        </p:txBody>
      </p:sp>
      <p:sp>
        <p:nvSpPr>
          <p:cNvPr id="316" name="Google Shape;316;p18"/>
          <p:cNvSpPr txBox="1"/>
          <p:nvPr>
            <p:ph idx="1" type="subTitle"/>
          </p:nvPr>
        </p:nvSpPr>
        <p:spPr>
          <a:xfrm>
            <a:off x="4684525" y="850000"/>
            <a:ext cx="4255500" cy="4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Maven Pro"/>
                <a:ea typeface="Maven Pro"/>
                <a:cs typeface="Maven Pro"/>
                <a:sym typeface="Maven Pro"/>
              </a:rPr>
              <a:t>Non-functional feature</a:t>
            </a:r>
            <a:endParaRPr b="1" sz="2000"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317" name="Google Shape;317;p18"/>
          <p:cNvCxnSpPr/>
          <p:nvPr/>
        </p:nvCxnSpPr>
        <p:spPr>
          <a:xfrm>
            <a:off x="4363375" y="1104575"/>
            <a:ext cx="29400" cy="3921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8" name="Google Shape;318;p18"/>
          <p:cNvSpPr txBox="1"/>
          <p:nvPr/>
        </p:nvSpPr>
        <p:spPr>
          <a:xfrm>
            <a:off x="413950" y="1402925"/>
            <a:ext cx="3588600" cy="3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2105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30"/>
              <a:buFont typeface="Nunito"/>
              <a:buAutoNum type="arabicPeriod"/>
            </a:pPr>
            <a:r>
              <a:rPr lang="en-GB" sz="162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Website</a:t>
            </a:r>
            <a:endParaRPr sz="1629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629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2105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30"/>
              <a:buFont typeface="Nunito"/>
              <a:buAutoNum type="arabicPeriod"/>
            </a:pPr>
            <a:r>
              <a:rPr lang="en-GB" sz="1629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Recognize the volume</a:t>
            </a:r>
            <a:endParaRPr sz="1629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629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2105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30"/>
              <a:buFont typeface="Nunito"/>
              <a:buAutoNum type="arabicPeriod"/>
            </a:pPr>
            <a:r>
              <a:rPr lang="en-GB" sz="162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Recognize the medicine type</a:t>
            </a:r>
            <a:endParaRPr sz="1629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629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2105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30"/>
              <a:buFont typeface="Nunito"/>
              <a:buAutoNum type="arabicPeriod"/>
            </a:pPr>
            <a:r>
              <a:rPr lang="en-GB" sz="162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Have a account system</a:t>
            </a:r>
            <a:endParaRPr sz="1629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629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2105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30"/>
              <a:buFont typeface="Nunito"/>
              <a:buAutoNum type="arabicPeriod"/>
            </a:pPr>
            <a:r>
              <a:rPr lang="en-GB" sz="162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Allow users to manage their syringe record</a:t>
            </a:r>
            <a:r>
              <a:rPr lang="en-GB" sz="162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GB" sz="162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history / information</a:t>
            </a:r>
            <a:endParaRPr sz="1629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629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2105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30"/>
              <a:buFont typeface="Nunito"/>
              <a:buAutoNum type="arabicPeriod"/>
            </a:pPr>
            <a:r>
              <a:rPr lang="en-GB" sz="162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Enable </a:t>
            </a:r>
            <a:r>
              <a:rPr lang="en-GB" sz="162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administrator</a:t>
            </a:r>
            <a:r>
              <a:rPr lang="en-GB" sz="162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account to inspect/manage users’ accounts.</a:t>
            </a:r>
            <a:endParaRPr sz="1629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629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2105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30"/>
              <a:buFont typeface="Nunito"/>
              <a:buAutoNum type="arabicPeriod"/>
            </a:pPr>
            <a:r>
              <a:rPr lang="en-GB" sz="162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Android</a:t>
            </a:r>
            <a:r>
              <a:rPr lang="en-GB" sz="162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app</a:t>
            </a:r>
            <a:endParaRPr sz="1629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9" name="Google Shape;319;p18"/>
          <p:cNvSpPr txBox="1"/>
          <p:nvPr/>
        </p:nvSpPr>
        <p:spPr>
          <a:xfrm>
            <a:off x="4491475" y="1436400"/>
            <a:ext cx="46416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Nunito"/>
              <a:buAutoNum type="arabicPeriod"/>
            </a:pPr>
            <a:r>
              <a:rPr b="1" lang="en-GB" sz="21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Usability</a:t>
            </a:r>
            <a:endParaRPr b="1" sz="19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●"/>
            </a:pPr>
            <a:r>
              <a:rPr lang="en-GB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low </a:t>
            </a:r>
            <a:r>
              <a:rPr lang="en-GB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learning</a:t>
            </a:r>
            <a:r>
              <a:rPr lang="en-GB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cost on website and </a:t>
            </a:r>
            <a:r>
              <a:rPr lang="en-GB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app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●"/>
            </a:pPr>
            <a:r>
              <a:rPr lang="en-GB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easy to manage personal profile/History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Nunito"/>
              <a:buAutoNum type="arabicPeriod"/>
            </a:pPr>
            <a:r>
              <a:rPr b="1" lang="en-GB" sz="21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Performance</a:t>
            </a:r>
            <a:endParaRPr b="1" sz="21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●"/>
            </a:pPr>
            <a:r>
              <a:rPr lang="en-GB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threshold of 5% error rate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●"/>
            </a:pPr>
            <a:r>
              <a:rPr lang="en-GB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less than 2 seconds</a:t>
            </a:r>
            <a:endParaRPr sz="1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0" name="Google Shape;320;p18"/>
          <p:cNvSpPr txBox="1"/>
          <p:nvPr/>
        </p:nvSpPr>
        <p:spPr>
          <a:xfrm>
            <a:off x="1068475" y="150275"/>
            <a:ext cx="6619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User story deployed</a:t>
            </a:r>
            <a:endParaRPr b="1" sz="3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9"/>
          <p:cNvSpPr txBox="1"/>
          <p:nvPr>
            <p:ph type="title"/>
          </p:nvPr>
        </p:nvSpPr>
        <p:spPr>
          <a:xfrm>
            <a:off x="1068000" y="923200"/>
            <a:ext cx="7008000" cy="10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5800"/>
              <a:t>system design</a:t>
            </a:r>
            <a:endParaRPr sz="5800"/>
          </a:p>
        </p:txBody>
      </p:sp>
      <p:sp>
        <p:nvSpPr>
          <p:cNvPr id="326" name="Google Shape;326;p19"/>
          <p:cNvSpPr txBox="1"/>
          <p:nvPr>
            <p:ph idx="1" type="body"/>
          </p:nvPr>
        </p:nvSpPr>
        <p:spPr>
          <a:xfrm>
            <a:off x="1793250" y="2475175"/>
            <a:ext cx="5557500" cy="16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Three </a:t>
            </a:r>
            <a:r>
              <a:rPr lang="en-GB" sz="2400"/>
              <a:t>algorithms for estimation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A server and several APIs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Android App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0"/>
          <p:cNvSpPr txBox="1"/>
          <p:nvPr>
            <p:ph type="title"/>
          </p:nvPr>
        </p:nvSpPr>
        <p:spPr>
          <a:xfrm>
            <a:off x="882450" y="537425"/>
            <a:ext cx="73791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800"/>
              <a:t>Machine learning package</a:t>
            </a:r>
            <a:endParaRPr sz="4800"/>
          </a:p>
        </p:txBody>
      </p:sp>
      <p:pic>
        <p:nvPicPr>
          <p:cNvPr id="332" name="Google Shape;3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75" y="2400713"/>
            <a:ext cx="2000250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1539" y="3267500"/>
            <a:ext cx="2419350" cy="71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4825" y="3267500"/>
            <a:ext cx="2868890" cy="71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1"/>
          <p:cNvSpPr txBox="1"/>
          <p:nvPr>
            <p:ph type="title"/>
          </p:nvPr>
        </p:nvSpPr>
        <p:spPr>
          <a:xfrm>
            <a:off x="91800" y="708450"/>
            <a:ext cx="89604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800"/>
              <a:t>Volume </a:t>
            </a:r>
            <a:r>
              <a:rPr lang="en-GB" sz="4800"/>
              <a:t>Recognition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800"/>
              <a:t>(CV part)</a:t>
            </a:r>
            <a:endParaRPr sz="4800"/>
          </a:p>
        </p:txBody>
      </p:sp>
      <p:sp>
        <p:nvSpPr>
          <p:cNvPr id="340" name="Google Shape;340;p21"/>
          <p:cNvSpPr txBox="1"/>
          <p:nvPr>
            <p:ph idx="1" type="body"/>
          </p:nvPr>
        </p:nvSpPr>
        <p:spPr>
          <a:xfrm>
            <a:off x="1201050" y="2636025"/>
            <a:ext cx="38931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-GB" sz="2000"/>
              <a:t>Convert to Gary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-GB" sz="2000"/>
              <a:t>Canny -&gt; edge detection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-GB" sz="2000"/>
              <a:t>Locate the piston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-GB" sz="2000"/>
              <a:t>Calculate the volume</a:t>
            </a:r>
            <a:endParaRPr b="1" sz="2000"/>
          </a:p>
        </p:txBody>
      </p:sp>
      <p:pic>
        <p:nvPicPr>
          <p:cNvPr id="341" name="Google Shape;3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0000" y="2571750"/>
            <a:ext cx="2349300" cy="23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